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301" r:id="rId2"/>
    <p:sldId id="256" r:id="rId3"/>
    <p:sldId id="288" r:id="rId4"/>
    <p:sldId id="297" r:id="rId5"/>
    <p:sldId id="299" r:id="rId6"/>
    <p:sldId id="291" r:id="rId7"/>
    <p:sldId id="289" r:id="rId8"/>
    <p:sldId id="292" r:id="rId9"/>
    <p:sldId id="294" r:id="rId10"/>
    <p:sldId id="295" r:id="rId11"/>
    <p:sldId id="262" r:id="rId12"/>
    <p:sldId id="298" r:id="rId13"/>
    <p:sldId id="302" r:id="rId14"/>
    <p:sldId id="303" r:id="rId15"/>
    <p:sldId id="261" r:id="rId16"/>
    <p:sldId id="260" r:id="rId17"/>
    <p:sldId id="281" r:id="rId18"/>
    <p:sldId id="263" r:id="rId19"/>
    <p:sldId id="264" r:id="rId20"/>
    <p:sldId id="266" r:id="rId21"/>
    <p:sldId id="286" r:id="rId22"/>
    <p:sldId id="296" r:id="rId23"/>
    <p:sldId id="267" r:id="rId24"/>
    <p:sldId id="269" r:id="rId25"/>
    <p:sldId id="272" r:id="rId26"/>
    <p:sldId id="273" r:id="rId27"/>
    <p:sldId id="274" r:id="rId28"/>
    <p:sldId id="275" r:id="rId29"/>
    <p:sldId id="279" r:id="rId30"/>
    <p:sldId id="280" r:id="rId31"/>
    <p:sldId id="283" r:id="rId32"/>
    <p:sldId id="30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66087" autoAdjust="0"/>
  </p:normalViewPr>
  <p:slideViewPr>
    <p:cSldViewPr>
      <p:cViewPr varScale="1">
        <p:scale>
          <a:sx n="59" d="100"/>
          <a:sy n="59" d="100"/>
        </p:scale>
        <p:origin x="-13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BCE0F-B24C-4724-ACDC-2FE847DC1B7E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5253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085E94-C281-4805-A359-8C0FF557AD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42925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680" y="4260850"/>
            <a:ext cx="6543040" cy="5035550"/>
          </a:xfrm>
        </p:spPr>
        <p:txBody>
          <a:bodyPr>
            <a:normAutofit/>
          </a:bodyPr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573" y="4338320"/>
            <a:ext cx="6698827" cy="457073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253" y="4415790"/>
            <a:ext cx="5608320" cy="433832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5E94-C281-4805-A359-8C0FF557ADE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381000" cy="624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B4F-D3DC-4D6C-9867-0BDC799E612F}" type="datetimeFigureOut">
              <a:rPr lang="en-US" smtClean="0"/>
              <a:pPr/>
              <a:t>10/19/2011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10/18/2011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First Time Home Buyer’s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33B0-BCEC-4A67-A23E-53A2FC96F7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ctb66275\Pictures\TUC-Logo-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5791200"/>
            <a:ext cx="1500187" cy="8906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304800" y="228600"/>
            <a:ext cx="381000" cy="6248400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 Corporation</a:t>
            </a:r>
            <a:br>
              <a:rPr lang="en-US" dirty="0" smtClean="0"/>
            </a:br>
            <a:r>
              <a:rPr lang="en-US" dirty="0" smtClean="0"/>
              <a:t>First Time Home Buyer’s Seminar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81200"/>
            <a:ext cx="8077200" cy="4144963"/>
          </a:xfrm>
        </p:spPr>
        <p:txBody>
          <a:bodyPr/>
          <a:lstStyle/>
          <a:p>
            <a:r>
              <a:rPr lang="en-US" dirty="0" smtClean="0"/>
              <a:t>Linda Turner – Associate Director, Real Estate</a:t>
            </a:r>
          </a:p>
          <a:p>
            <a:r>
              <a:rPr lang="en-US" dirty="0" smtClean="0"/>
              <a:t>Wells Fargo Mortgage Team</a:t>
            </a:r>
          </a:p>
          <a:p>
            <a:r>
              <a:rPr lang="en-US" dirty="0" smtClean="0"/>
              <a:t>Robert J. Carlson – Real Estate Attorney</a:t>
            </a:r>
          </a:p>
          <a:p>
            <a:r>
              <a:rPr lang="en-US" dirty="0" smtClean="0"/>
              <a:t>Stewart Title of California – Title and Escrow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SHOP!!!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HIRING YOUR REALTOR (BUYER’S AGENT) </a:t>
            </a:r>
          </a:p>
          <a:p>
            <a:endParaRPr lang="en-US" dirty="0" smtClean="0"/>
          </a:p>
          <a:p>
            <a:r>
              <a:rPr lang="en-US" dirty="0" smtClean="0"/>
              <a:t>GET PRE-APPROVED</a:t>
            </a:r>
          </a:p>
          <a:p>
            <a:endParaRPr lang="en-US" dirty="0" smtClean="0"/>
          </a:p>
          <a:p>
            <a:r>
              <a:rPr lang="en-US" smtClean="0"/>
              <a:t>CONTACT A BANK OR MORTGAGE LENDER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REASONS TO HIRE A REAL ESTATE AGENT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IS THE ROLE OF YOUR REAL ESTATE AGENT???????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V="1">
            <a:off x="762000" y="6248399"/>
            <a:ext cx="4495800" cy="45719"/>
          </a:xfrm>
        </p:spPr>
        <p:txBody>
          <a:bodyPr>
            <a:normAutofit fontScale="25000" lnSpcReduction="20000"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endParaRPr lang="en-US" sz="4000" dirty="0" smtClean="0"/>
          </a:p>
        </p:txBody>
      </p:sp>
      <p:pic>
        <p:nvPicPr>
          <p:cNvPr id="5" name="Picture 2" descr="C:\Users\ctb66275\Downloads\home_p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52800"/>
            <a:ext cx="2427351" cy="304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924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REASONS TO HIRE A </a:t>
            </a:r>
            <a:br>
              <a:rPr lang="en-US" b="1" dirty="0" smtClean="0"/>
            </a:br>
            <a:r>
              <a:rPr lang="en-US" b="1" dirty="0" smtClean="0"/>
              <a:t>REAL ESTATE AGENT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467600" cy="4068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Agents are Buffers</a:t>
            </a:r>
          </a:p>
          <a:p>
            <a:r>
              <a:rPr lang="en-US" sz="4000" dirty="0" smtClean="0"/>
              <a:t>Possess knowledge of    neighborhoods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HIRE A REAL ESTATE AGENT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Guide to other Professionals</a:t>
            </a:r>
          </a:p>
          <a:p>
            <a:pPr lvl="1"/>
            <a:r>
              <a:rPr lang="en-US" dirty="0" smtClean="0"/>
              <a:t>Physical Inspectors</a:t>
            </a:r>
          </a:p>
          <a:p>
            <a:pPr lvl="1"/>
            <a:r>
              <a:rPr lang="en-US" dirty="0" smtClean="0"/>
              <a:t>Plumbers</a:t>
            </a:r>
          </a:p>
          <a:p>
            <a:pPr lvl="1"/>
            <a:r>
              <a:rPr lang="en-US" dirty="0" smtClean="0"/>
              <a:t>Electricians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#1 ROLE OF YOUR </a:t>
            </a:r>
            <a:br>
              <a:rPr lang="en-US" b="1" dirty="0" smtClean="0"/>
            </a:br>
            <a:r>
              <a:rPr lang="en-US" b="1" dirty="0" smtClean="0"/>
              <a:t>REAL ESTATE AGENT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FIDUCIARY RESPONSIBILITY</a:t>
            </a: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A Real Estate Agent’s Fiduciary Responsibility Is To Look Out For Your BEST Interests FIRST!!!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role of your real estate agent?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Negotiate on your behalf</a:t>
            </a:r>
          </a:p>
          <a:p>
            <a:r>
              <a:rPr lang="en-US" dirty="0" smtClean="0"/>
              <a:t>Fight for the sale price, terms and condition</a:t>
            </a:r>
          </a:p>
          <a:p>
            <a:r>
              <a:rPr lang="en-US" dirty="0" smtClean="0"/>
              <a:t>Tell you the truth at all time</a:t>
            </a:r>
          </a:p>
          <a:p>
            <a:r>
              <a:rPr lang="en-US" dirty="0" smtClean="0"/>
              <a:t>Anticipate problems</a:t>
            </a:r>
          </a:p>
          <a:p>
            <a:r>
              <a:rPr lang="en-US" dirty="0" smtClean="0"/>
              <a:t>Disclose defects</a:t>
            </a:r>
          </a:p>
          <a:p>
            <a:r>
              <a:rPr lang="en-US" dirty="0" smtClean="0"/>
              <a:t>Provide all necessary documentation</a:t>
            </a:r>
          </a:p>
          <a:p>
            <a:r>
              <a:rPr lang="en-US" dirty="0" smtClean="0"/>
              <a:t>Help you through escrow and loan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good characteristics of great buyer’s agent?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very good listener</a:t>
            </a:r>
          </a:p>
          <a:p>
            <a:r>
              <a:rPr lang="en-US" dirty="0" smtClean="0"/>
              <a:t>Patient and Compassionate</a:t>
            </a:r>
          </a:p>
          <a:p>
            <a:r>
              <a:rPr lang="en-US" dirty="0" smtClean="0"/>
              <a:t>Problem solver</a:t>
            </a:r>
          </a:p>
          <a:p>
            <a:r>
              <a:rPr lang="en-US" dirty="0" smtClean="0"/>
              <a:t>Dedicated to figuring out what you want and delivering it</a:t>
            </a:r>
          </a:p>
          <a:p>
            <a:r>
              <a:rPr lang="en-US" dirty="0" smtClean="0"/>
              <a:t>Loves showing homes</a:t>
            </a:r>
          </a:p>
          <a:p>
            <a:r>
              <a:rPr lang="en-US" dirty="0" smtClean="0"/>
              <a:t>Comes up with ideas for improving a home if it’s a fixer</a:t>
            </a:r>
          </a:p>
          <a:p>
            <a:r>
              <a:rPr lang="en-US" dirty="0" smtClean="0"/>
              <a:t>Detail oriented and organized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GOOD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Excellent follow-up</a:t>
            </a:r>
          </a:p>
          <a:p>
            <a:r>
              <a:rPr lang="en-US" dirty="0" smtClean="0"/>
              <a:t>Keen insight for the rock-bottom price</a:t>
            </a:r>
          </a:p>
          <a:p>
            <a:r>
              <a:rPr lang="en-US" dirty="0" smtClean="0"/>
              <a:t>PROFESSIONAL and Polite</a:t>
            </a:r>
          </a:p>
          <a:p>
            <a:r>
              <a:rPr lang="en-US" dirty="0" smtClean="0"/>
              <a:t>Gets along well with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Finding a real estate agent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6997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Should you work with the Seller’s Agent?</a:t>
            </a:r>
            <a:endParaRPr lang="en-US" sz="3200" dirty="0"/>
          </a:p>
        </p:txBody>
      </p:sp>
      <p:pic>
        <p:nvPicPr>
          <p:cNvPr id="4098" name="Picture 2" descr="C:\Users\ctb66275\Downloads\Home%20for%20sale%20in%20Spotsylvania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4703233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4582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Buyer’s Representation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4400" b="1" dirty="0" smtClean="0"/>
              <a:t>Called:  Buyer’s Agent</a:t>
            </a:r>
          </a:p>
          <a:p>
            <a:endParaRPr lang="en-US" dirty="0" smtClean="0"/>
          </a:p>
          <a:p>
            <a:r>
              <a:rPr lang="en-US" sz="4800" b="1" dirty="0" smtClean="0"/>
              <a:t>Buyer’s Broker Agreement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ROLE OF YOUR </a:t>
            </a:r>
            <a:br>
              <a:rPr lang="en-US" dirty="0" smtClean="0"/>
            </a:br>
            <a:r>
              <a:rPr lang="en-US" dirty="0" smtClean="0"/>
              <a:t>REAL ESTATE AGENT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Linda Turner</a:t>
            </a:r>
          </a:p>
          <a:p>
            <a:pPr algn="l"/>
            <a:r>
              <a:rPr lang="en-US" sz="2800" i="1" dirty="0" smtClean="0"/>
              <a:t>Associated Director, Real Estate</a:t>
            </a:r>
          </a:p>
          <a:p>
            <a:pPr algn="l"/>
            <a:r>
              <a:rPr lang="en-US" sz="2800" i="1" dirty="0" smtClean="0"/>
              <a:t>The University Corporation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Buyer Broker Agreement</a:t>
            </a:r>
            <a:br>
              <a:rPr lang="en-US" b="1" dirty="0" smtClean="0"/>
            </a:br>
            <a:r>
              <a:rPr lang="en-US" b="1" dirty="0" smtClean="0"/>
              <a:t>Exclusive Right to Represent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Agreement terms – 3 months – 1 yr</a:t>
            </a:r>
          </a:p>
          <a:p>
            <a:r>
              <a:rPr lang="en-US" dirty="0" smtClean="0"/>
              <a:t>The buyer cannot hire more than one broker/agent to represent her/him</a:t>
            </a:r>
          </a:p>
          <a:p>
            <a:r>
              <a:rPr lang="en-US" dirty="0" smtClean="0"/>
              <a:t>The buyer is not responsible for the commission if another party (seller) pays it</a:t>
            </a:r>
          </a:p>
          <a:p>
            <a:r>
              <a:rPr lang="en-US" dirty="0" smtClean="0"/>
              <a:t>Broker/Agent can negotiate with unrepresented Sellers on buyer’s behalf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tb66275\Desktop\Forms_Pag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299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b="1" dirty="0" smtClean="0"/>
              <a:t>EXCLUSIVE REPRESENTATION MEANS THE BROKER/AGENT IS EMPLOYED BY THE BUYER AND WILL WORK DILIGENTLY ON THE BUYER’S BEHALF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667000"/>
            <a:ext cx="4343400" cy="1143000"/>
          </a:xfrm>
        </p:spPr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pic>
        <p:nvPicPr>
          <p:cNvPr id="5122" name="Picture 2" descr="C:\Users\ctb66275\Downloads\20090209_stop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28575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304800"/>
            <a:ext cx="576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Broker’s Agreement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Buyer’s Brokers/Agents</a:t>
            </a:r>
            <a:br>
              <a:rPr lang="en-US" dirty="0" smtClean="0"/>
            </a:br>
            <a:r>
              <a:rPr lang="en-US" dirty="0" smtClean="0"/>
              <a:t>Commission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971800"/>
            <a:ext cx="7039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-Seller Pays the Buyer’s Commission-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TIPS FOR WORKING WITH AGENTS</a:t>
            </a:r>
            <a:endParaRPr lang="en-US" dirty="0"/>
          </a:p>
        </p:txBody>
      </p:sp>
      <p:pic>
        <p:nvPicPr>
          <p:cNvPr id="7170" name="Picture 2" descr="C:\Users\ctb66275\Downloads\Real-Estate-Agen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797550" cy="384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u="sng" dirty="0" smtClean="0"/>
              <a:t>Agents Work on Commission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924800" cy="3992563"/>
          </a:xfrm>
        </p:spPr>
        <p:txBody>
          <a:bodyPr/>
          <a:lstStyle/>
          <a:p>
            <a:r>
              <a:rPr lang="en-US" dirty="0" smtClean="0"/>
              <a:t>Very few real estate agents work on salary.</a:t>
            </a:r>
          </a:p>
          <a:p>
            <a:r>
              <a:rPr lang="en-US" dirty="0" smtClean="0"/>
              <a:t>Most real estate agents are paid commission. </a:t>
            </a:r>
          </a:p>
          <a:p>
            <a:r>
              <a:rPr lang="en-US" dirty="0" smtClean="0"/>
              <a:t>Agents get paid when transaction closes.</a:t>
            </a:r>
          </a:p>
          <a:p>
            <a:r>
              <a:rPr lang="en-US" dirty="0" smtClean="0"/>
              <a:t>Agents are not public servants.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u="sng" dirty="0" smtClean="0"/>
              <a:t>Keep Appointments &amp; Be on Time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9248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Be respectful</a:t>
            </a:r>
          </a:p>
          <a:p>
            <a:r>
              <a:rPr lang="en-US" dirty="0" smtClean="0"/>
              <a:t>Do not make an appointment with an agent and then forget to show up</a:t>
            </a:r>
          </a:p>
          <a:p>
            <a:r>
              <a:rPr lang="en-US" dirty="0" smtClean="0"/>
              <a:t>Call if you are going to be 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u="sng" dirty="0" smtClean="0"/>
              <a:t>Do Not Call The Listing Agent</a:t>
            </a:r>
            <a:br>
              <a:rPr lang="en-US" u="sng" dirty="0" smtClean="0"/>
            </a:br>
            <a:r>
              <a:rPr lang="en-US" u="sng" dirty="0" smtClean="0"/>
              <a:t>If You are Working with a Buying Agent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924800" cy="3840163"/>
          </a:xfrm>
        </p:spPr>
        <p:txBody>
          <a:bodyPr/>
          <a:lstStyle/>
          <a:p>
            <a:r>
              <a:rPr lang="en-US" dirty="0" smtClean="0"/>
              <a:t>Listing agents work for the seller, not the buyer.</a:t>
            </a:r>
          </a:p>
          <a:p>
            <a:r>
              <a:rPr lang="en-US" dirty="0" smtClean="0"/>
              <a:t>If listing agents show you the property, the listing agent will expect to represent you.</a:t>
            </a:r>
          </a:p>
          <a:p>
            <a:r>
              <a:rPr lang="en-US" dirty="0" smtClean="0"/>
              <a:t>Listing agents do not want to do the buying agent’s job.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b="1" u="sng" dirty="0" smtClean="0"/>
              <a:t>Do Not Sign Forms You Don’t Understand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924800" cy="3459163"/>
          </a:xfrm>
        </p:spPr>
        <p:txBody>
          <a:bodyPr/>
          <a:lstStyle/>
          <a:p>
            <a:r>
              <a:rPr lang="en-US" dirty="0" smtClean="0"/>
              <a:t>Ask to be explained a form. Don’t feel silly.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Agents are not lawyer and cannot interpret law.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I Ready To Buy a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you have steady income (usually a job)?</a:t>
            </a:r>
          </a:p>
          <a:p>
            <a:r>
              <a:rPr lang="en-US" dirty="0" smtClean="0"/>
              <a:t>Do  you have good record of paying your bills</a:t>
            </a:r>
          </a:p>
          <a:p>
            <a:r>
              <a:rPr lang="en-US" dirty="0" smtClean="0"/>
              <a:t>Do you have FEW outstanding Long-term debts, like car payments?</a:t>
            </a:r>
          </a:p>
          <a:p>
            <a:r>
              <a:rPr lang="en-US" dirty="0" smtClean="0"/>
              <a:t>Do you have money saved for a down payment?</a:t>
            </a:r>
          </a:p>
          <a:p>
            <a:r>
              <a:rPr lang="en-US" dirty="0" smtClean="0"/>
              <a:t>Do you have the ability to pay a mortgage every month, plus additional costs?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u="sng" dirty="0" smtClean="0"/>
              <a:t>Be Ready to Buy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02163"/>
          </a:xfrm>
        </p:spPr>
        <p:txBody>
          <a:bodyPr/>
          <a:lstStyle/>
          <a:p>
            <a:r>
              <a:rPr lang="en-US" dirty="0" smtClean="0"/>
              <a:t>If you aren’t ready to buy, you don’t need a real estate agent.</a:t>
            </a:r>
          </a:p>
        </p:txBody>
      </p:sp>
      <p:pic>
        <p:nvPicPr>
          <p:cNvPr id="8194" name="Picture 2" descr="C:\Users\ctb66275\Downloads\agent_with_ke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5867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/>
              <a:t>Remember:</a:t>
            </a:r>
            <a:br>
              <a:rPr lang="en-US" sz="7200" b="1" dirty="0" smtClean="0"/>
            </a:b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sz="4400" dirty="0" smtClean="0"/>
              <a:t>Finally, make your home buying experience fun—</a:t>
            </a:r>
          </a:p>
          <a:p>
            <a:pPr lvl="0"/>
            <a:r>
              <a:rPr lang="en-US" sz="4400" dirty="0" smtClean="0"/>
              <a:t>Buying a home is a BENEFIT for you</a:t>
            </a:r>
          </a:p>
          <a:p>
            <a:pPr lvl="0"/>
            <a:r>
              <a:rPr lang="en-US" sz="4400" dirty="0" smtClean="0"/>
              <a:t>IT IS AN INVESTMENT!!!!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r>
              <a:rPr lang="en-US" dirty="0" smtClean="0"/>
              <a:t>THANK YOU!!!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RENTING COMPARE </a:t>
            </a:r>
            <a:br>
              <a:rPr lang="en-US" dirty="0" smtClean="0"/>
            </a:br>
            <a:r>
              <a:rPr lang="en-US" dirty="0" smtClean="0"/>
              <a:t>TO OWNING A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They don’t really compare at all….</a:t>
            </a:r>
          </a:p>
          <a:p>
            <a:r>
              <a:rPr lang="en-US" dirty="0" smtClean="0"/>
              <a:t>Renters are Free of Most Maintenance</a:t>
            </a:r>
          </a:p>
          <a:p>
            <a:r>
              <a:rPr lang="en-US" dirty="0" smtClean="0"/>
              <a:t>Renters lose chance to build equity</a:t>
            </a:r>
          </a:p>
          <a:p>
            <a:r>
              <a:rPr lang="en-US" dirty="0" smtClean="0"/>
              <a:t>Lose Tax benefits</a:t>
            </a:r>
          </a:p>
          <a:p>
            <a:r>
              <a:rPr lang="en-US" dirty="0" smtClean="0"/>
              <a:t>You get rent increases</a:t>
            </a:r>
          </a:p>
          <a:p>
            <a:r>
              <a:rPr lang="en-US" dirty="0" smtClean="0"/>
              <a:t>How about decorating?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 YOU OWN YOUR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MAKE A MORTGAGE PAYMENT…BUT</a:t>
            </a:r>
          </a:p>
          <a:p>
            <a:r>
              <a:rPr lang="en-US" dirty="0" smtClean="0"/>
              <a:t>YOUR ARE BUILDING YOUR EQUITY</a:t>
            </a:r>
          </a:p>
          <a:p>
            <a:r>
              <a:rPr lang="en-US" dirty="0" smtClean="0"/>
              <a:t>QUALIFY FOR TAX BENEFITS</a:t>
            </a:r>
          </a:p>
          <a:p>
            <a:r>
              <a:rPr lang="en-US" dirty="0" smtClean="0"/>
              <a:t>FREEDOM…STABILITY AND SECURITY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PUT YOUR CREDIT IN ORDER</a:t>
            </a:r>
          </a:p>
          <a:p>
            <a:r>
              <a:rPr lang="en-US" dirty="0" smtClean="0"/>
              <a:t>PAY DOWN DEBT</a:t>
            </a:r>
          </a:p>
          <a:p>
            <a:r>
              <a:rPr lang="en-US" dirty="0" smtClean="0"/>
              <a:t>DETERMINE WHAT YOU CAN AFFORD</a:t>
            </a:r>
          </a:p>
          <a:p>
            <a:r>
              <a:rPr lang="en-US" dirty="0" smtClean="0"/>
              <a:t>SAVE UP FOR A DOWN PAYMENT</a:t>
            </a:r>
          </a:p>
          <a:p>
            <a:r>
              <a:rPr lang="en-US" dirty="0" smtClean="0"/>
              <a:t>CONSIDER WHETHER YOU REALLY SHOULD BUY A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BEGIN THE PROCESS OF</a:t>
            </a:r>
            <a:br>
              <a:rPr lang="en-US" dirty="0" smtClean="0"/>
            </a:br>
            <a:r>
              <a:rPr lang="en-US" dirty="0" smtClean="0"/>
              <a:t>BUYING A HOME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Where do you want to live?</a:t>
            </a:r>
          </a:p>
          <a:p>
            <a:r>
              <a:rPr lang="en-US" dirty="0" smtClean="0"/>
              <a:t>How Much can  you afford  </a:t>
            </a:r>
          </a:p>
          <a:p>
            <a:pPr>
              <a:buNone/>
            </a:pPr>
            <a:r>
              <a:rPr lang="en-US" dirty="0" smtClean="0"/>
              <a:t>        in a monthly mortgage payment?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BUYING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How much space do you need?</a:t>
            </a:r>
          </a:p>
          <a:p>
            <a:r>
              <a:rPr lang="en-US" dirty="0" smtClean="0"/>
              <a:t>Closeness to certain schools?</a:t>
            </a:r>
          </a:p>
          <a:p>
            <a:r>
              <a:rPr lang="en-US" dirty="0" smtClean="0"/>
              <a:t>Community Resources </a:t>
            </a:r>
          </a:p>
          <a:p>
            <a:pPr lvl="1"/>
            <a:r>
              <a:rPr lang="en-US" dirty="0" smtClean="0"/>
              <a:t>Local Library</a:t>
            </a:r>
          </a:p>
          <a:p>
            <a:pPr lvl="1"/>
            <a:r>
              <a:rPr lang="en-US" dirty="0" smtClean="0"/>
              <a:t>Parks</a:t>
            </a:r>
          </a:p>
          <a:p>
            <a:pPr lvl="1"/>
            <a:r>
              <a:rPr lang="en-US" dirty="0" smtClean="0"/>
              <a:t>Stores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REMEMBER KNOWLEDGE IS SAID TO OPEN DOORS.  THIS IS LITERALLY TRUE WHEN IT COMES TO BUYING A HOME!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763</Words>
  <Application>Microsoft Office PowerPoint</Application>
  <PresentationFormat>On-screen Show (4:3)</PresentationFormat>
  <Paragraphs>166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University Corporation First Time Home Buyer’s Seminar</vt:lpstr>
      <vt:lpstr>GETTING STARTED &amp; ROLE OF YOUR  REAL ESTATE AGENT</vt:lpstr>
      <vt:lpstr>Am I Ready To Buy a Home?</vt:lpstr>
      <vt:lpstr>HOW DOES RENTING COMPARE  TO OWNING A HOME</vt:lpstr>
      <vt:lpstr>IF YOU OWN YOUR HOME</vt:lpstr>
      <vt:lpstr>GETTING READY</vt:lpstr>
      <vt:lpstr> HOW DO I BEGIN THE PROCESS OF BUYING A HOME </vt:lpstr>
      <vt:lpstr>PROCESS OF BUYING</vt:lpstr>
      <vt:lpstr>KNOWLEDGE</vt:lpstr>
      <vt:lpstr>READY TO SHOP!!!</vt:lpstr>
      <vt:lpstr>  REASONS TO HIRE A REAL ESTATE AGENT   WHAT IS THE ROLE OF YOUR REAL ESTATE AGENT??????? </vt:lpstr>
      <vt:lpstr>  REASONS TO HIRE A  REAL ESTATE AGENT  </vt:lpstr>
      <vt:lpstr>REASONS TO HIRE A REAL ESTATE AGENT (CONT’D)</vt:lpstr>
      <vt:lpstr>#1 ROLE OF YOUR  REAL ESTATE AGENT</vt:lpstr>
      <vt:lpstr>What is the role of your real estate agent?</vt:lpstr>
      <vt:lpstr>What are good characteristics of great buyer’s agent?</vt:lpstr>
      <vt:lpstr>GOOD CHARACTERISTICS</vt:lpstr>
      <vt:lpstr>Finding a real estate agent</vt:lpstr>
      <vt:lpstr>Buyer’s Representation </vt:lpstr>
      <vt:lpstr>Buyer Broker Agreement Exclusive Right to Represent</vt:lpstr>
      <vt:lpstr>Slide 21</vt:lpstr>
      <vt:lpstr>EXCLUSIVE REPRESENTATION MEANS THE BROKER/AGENT IS EMPLOYED BY THE BUYER AND WILL WORK DILIGENTLY ON THE BUYER’S BEHALF </vt:lpstr>
      <vt:lpstr>Termination</vt:lpstr>
      <vt:lpstr>Buyer’s Brokers/Agents Commission</vt:lpstr>
      <vt:lpstr>TIPS FOR WORKING WITH AGENTS</vt:lpstr>
      <vt:lpstr>1. Agents Work on Commission:</vt:lpstr>
      <vt:lpstr>2. Keep Appointments &amp; Be on Time:</vt:lpstr>
      <vt:lpstr>3. Do Not Call The Listing Agent If You are Working with a Buying Agent:</vt:lpstr>
      <vt:lpstr>4. Do Not Sign Forms You Don’t Understand:</vt:lpstr>
      <vt:lpstr>5. Be Ready to Buy:</vt:lpstr>
      <vt:lpstr>Remember: </vt:lpstr>
      <vt:lpstr>THANK YOU!!!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your Real Estate Agent</dc:title>
  <dc:creator>ctb66275</dc:creator>
  <cp:lastModifiedBy>ctb66275</cp:lastModifiedBy>
  <cp:revision>161</cp:revision>
  <dcterms:created xsi:type="dcterms:W3CDTF">2011-09-26T15:53:14Z</dcterms:created>
  <dcterms:modified xsi:type="dcterms:W3CDTF">2011-10-19T16:34:54Z</dcterms:modified>
</cp:coreProperties>
</file>